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6"/>
  </p:notesMasterIdLst>
  <p:handoutMasterIdLst>
    <p:handoutMasterId r:id="rId17"/>
  </p:handoutMasterIdLst>
  <p:sldIdLst>
    <p:sldId id="307" r:id="rId2"/>
    <p:sldId id="308" r:id="rId3"/>
    <p:sldId id="297" r:id="rId4"/>
    <p:sldId id="298" r:id="rId5"/>
    <p:sldId id="299" r:id="rId6"/>
    <p:sldId id="300" r:id="rId7"/>
    <p:sldId id="301" r:id="rId8"/>
    <p:sldId id="302" r:id="rId9"/>
    <p:sldId id="303" r:id="rId10"/>
    <p:sldId id="304" r:id="rId11"/>
    <p:sldId id="305" r:id="rId12"/>
    <p:sldId id="257" r:id="rId13"/>
    <p:sldId id="258" r:id="rId14"/>
    <p:sldId id="259" r:id="rId15"/>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1" d="100"/>
          <a:sy n="81" d="100"/>
        </p:scale>
        <p:origin x="1134" y="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8FA74CD8-2FA2-46D9-B9FD-4920222B7C4D}" type="slidenum">
              <a:rPr lang="en-US" smtClean="0"/>
              <a:t>‹#›</a:t>
            </a:fld>
            <a:endParaRPr lang="en-US"/>
          </a:p>
        </p:txBody>
      </p:sp>
    </p:spTree>
    <p:extLst>
      <p:ext uri="{BB962C8B-B14F-4D97-AF65-F5344CB8AC3E}">
        <p14:creationId xmlns:p14="http://schemas.microsoft.com/office/powerpoint/2010/main" val="8820284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6301DCC7-B360-44DC-8BE5-8757255FD2BB}" type="slidenum">
              <a:rPr lang="en-US" smtClean="0"/>
              <a:t>‹#›</a:t>
            </a:fld>
            <a:endParaRPr lang="en-US"/>
          </a:p>
        </p:txBody>
      </p:sp>
    </p:spTree>
    <p:extLst>
      <p:ext uri="{BB962C8B-B14F-4D97-AF65-F5344CB8AC3E}">
        <p14:creationId xmlns:p14="http://schemas.microsoft.com/office/powerpoint/2010/main" val="2171553917"/>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7778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B5DC18-C315-8619-5117-04F34A4BCF9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19847A6D-2235-9812-7FD1-1BAD6896BBA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EABABC22-FBAC-7A67-5924-B2F23EB329FB}"/>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12100E3F-625B-0DFE-FEBF-3C7C19FD38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40518EA-9C17-4307-B7F6-6877E4EBB700}"/>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87055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45D34-E82F-B0A0-6D1A-00454CE1D95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6F6B7F3-5F58-F7D7-2E04-B7F052B354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6C1DA71-0DAE-79F7-87B3-4F4C5B19E5FF}"/>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FA0F2AE-E030-2A01-EA6B-CC2B7AFAD6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C7B2171-7C6E-CB13-4821-481BF2776175}"/>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28740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1AC54AB-EFB6-695A-6106-2D99C3713F1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7C4580DE-B760-AB83-C5DE-F84FD98E5C9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7C40243-688C-8EED-F83E-AF2398C2CD1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6635F16A-DF1B-2076-ACF6-21E68454BD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DE04E0BE-A85C-087F-A65F-0D8ABB344253}"/>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7316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E116F-6FCA-83BD-335E-070C24AA43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0A3B9214-E39E-D793-D99B-76BA3CD25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A81A70B-6EFE-BB07-C5DA-B5499EEB659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C167888C-B4E4-B25F-F4B9-CAEB58B621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A6881B17-9BD1-203B-7606-4E939557610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65497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7B3B43-F6BF-BA60-1949-043BE355239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A7B31A9-7DD0-3C79-54F9-4210C8D605A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EB440F2-CF4F-0AEE-8950-D64E2C7C8B6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18573C5-3B2A-50AF-4578-A6D38E30A7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6A3071E-339E-7020-3C3D-7A88769E0397}"/>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66952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603A4-93C8-E69A-D26E-70DDFF13AAA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91A1180-C6CB-35D7-09F8-E65BC48CB7A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ABBBB790-A61A-2B40-2A4D-CBEFFD2FF2A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C8E4CD04-2EE7-BF30-1474-1095674399E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FDBE0965-5B63-62E8-53CE-FAB6133BA6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F11FEE8-985F-3F9E-74C3-5EE0622CFCFC}"/>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52650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E146F1-9C93-B39D-C18E-64451CC543A9}"/>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9C0589D-0A2D-8DDA-CA38-D7B568AD19D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BA24DD8-3FA1-A4EB-D81A-F1EE14FEFBA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9C59BD2F-16E1-BCAA-1FE8-73C5C102B40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828B042-B577-9F4F-C5CC-00F19C431AE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0C9EC76C-563D-4902-D91A-FC1B9978E3A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8" name="Footer Placeholder 7">
            <a:extLst>
              <a:ext uri="{FF2B5EF4-FFF2-40B4-BE49-F238E27FC236}">
                <a16:creationId xmlns:a16="http://schemas.microsoft.com/office/drawing/2014/main" xmlns="" id="{5904360B-3938-475E-DDAD-6297CA2A51B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C996458E-A4E0-4F87-32E5-97304C464868}"/>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47895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62762C-89FF-6EC3-61A2-382B5EA7A7E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7A17D57C-D926-E075-FDCA-7B18BEB5347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4" name="Footer Placeholder 3">
            <a:extLst>
              <a:ext uri="{FF2B5EF4-FFF2-40B4-BE49-F238E27FC236}">
                <a16:creationId xmlns:a16="http://schemas.microsoft.com/office/drawing/2014/main" xmlns="" id="{30A59894-F52E-2137-A21D-5A4D2673778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29F556E8-0152-2D82-9ED8-466BF7812EE1}"/>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96154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3D353D-C019-D660-AAC6-1D79307FA950}"/>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3" name="Footer Placeholder 2">
            <a:extLst>
              <a:ext uri="{FF2B5EF4-FFF2-40B4-BE49-F238E27FC236}">
                <a16:creationId xmlns:a16="http://schemas.microsoft.com/office/drawing/2014/main" xmlns="" id="{2EED8ED4-449C-F0C1-E6B0-7BC072CE876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BD79549F-7ACA-BCB1-06F5-F62D84A6795A}"/>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9978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A0FAC7-6D60-3C62-8098-847D60FA2CA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B68C452-8271-59D7-355E-C19A18B326D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01F16984-2F5C-8225-4879-2EF06ECB103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B15F3DE3-8838-DB1E-F515-5E271AE691ED}"/>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E5F775E2-3DD9-CCD5-0473-E93B6B8FD63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3EA0178B-E8D4-E943-A2A1-4C57C566811F}"/>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6329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1AAEA-B5DA-54EC-1C1B-99B8CF1B6C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5AE7150-1AAE-2C36-D55A-5064549900D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xmlns="" id="{1E3D4672-F07F-C713-65AD-3A9BE381614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E713C90F-0EB3-975A-6A67-42AC5B2AECD1}"/>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DA25BF44-A271-FAD8-461A-6AD7DCE1848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7AE9392-FCDE-3345-6503-632DF0702B9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2940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B355550-BDE5-43E3-44AB-FC634466397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8DE907C-2AD4-FFD8-F1F3-3C084BC45C7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16F9C8A-5EA1-F5F7-4EE7-76496A5AD33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D73EDCB7-9A15-6522-B04C-AE97A6CD52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8B59B3C8-5107-96BB-5982-6B38BBF8C76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IN" smtClean="0"/>
              <a:pPr/>
              <a:t>‹#›</a:t>
            </a:fld>
            <a:endParaRPr lang="en-IN"/>
          </a:p>
        </p:txBody>
      </p:sp>
    </p:spTree>
    <p:extLst>
      <p:ext uri="{BB962C8B-B14F-4D97-AF65-F5344CB8AC3E}">
        <p14:creationId xmlns:p14="http://schemas.microsoft.com/office/powerpoint/2010/main" val="37352321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462" y="944787"/>
            <a:ext cx="8915400" cy="2616101"/>
          </a:xfrm>
          <a:prstGeom prst="rect">
            <a:avLst/>
          </a:prstGeom>
        </p:spPr>
        <p:txBody>
          <a:bodyPr wrap="square">
            <a:spAutoFit/>
          </a:bodyPr>
          <a:lstStyle/>
          <a:p>
            <a:endParaRPr lang="en-US" sz="2000" dirty="0">
              <a:solidFill>
                <a:srgbClr val="000000"/>
              </a:solidFill>
              <a:latin typeface="Cambria" panose="02040503050406030204" pitchFamily="18" charset="0"/>
            </a:endParaRPr>
          </a:p>
          <a:p>
            <a:pPr algn="ctr">
              <a:lnSpc>
                <a:spcPct val="200000"/>
              </a:lnSpc>
            </a:pPr>
            <a:r>
              <a:rPr lang="en-US" sz="2400" dirty="0">
                <a:solidFill>
                  <a:srgbClr val="000000"/>
                </a:solidFill>
                <a:latin typeface="Cambria" panose="02040503050406030204" pitchFamily="18" charset="0"/>
              </a:rPr>
              <a:t> </a:t>
            </a:r>
            <a:r>
              <a:rPr lang="en-US" sz="2400" b="1" dirty="0" smtClean="0">
                <a:solidFill>
                  <a:srgbClr val="000000"/>
                </a:solidFill>
                <a:latin typeface="Cambria" panose="02040503050406030204" pitchFamily="18" charset="0"/>
              </a:rPr>
              <a:t>Course Name- </a:t>
            </a:r>
            <a:r>
              <a:rPr lang="en-US" sz="2400" dirty="0" smtClean="0">
                <a:solidFill>
                  <a:srgbClr val="000000"/>
                </a:solidFill>
                <a:latin typeface="Cambria" panose="02040503050406030204" pitchFamily="18" charset="0"/>
              </a:rPr>
              <a:t>Production </a:t>
            </a:r>
            <a:r>
              <a:rPr lang="en-US" sz="2400" dirty="0">
                <a:solidFill>
                  <a:srgbClr val="000000"/>
                </a:solidFill>
                <a:latin typeface="Cambria" panose="02040503050406030204" pitchFamily="18" charset="0"/>
              </a:rPr>
              <a:t>Technology for Ornamental Crops, MAP and Landscaping </a:t>
            </a:r>
            <a:endParaRPr lang="en-US" sz="2400" dirty="0" smtClean="0">
              <a:solidFill>
                <a:srgbClr val="000000"/>
              </a:solidFill>
              <a:latin typeface="Cambria" panose="02040503050406030204" pitchFamily="18" charset="0"/>
            </a:endParaRPr>
          </a:p>
          <a:p>
            <a:pPr>
              <a:lnSpc>
                <a:spcPct val="200000"/>
              </a:lnSpc>
            </a:pPr>
            <a:r>
              <a:rPr lang="en-US" sz="2400" dirty="0" smtClean="0">
                <a:solidFill>
                  <a:srgbClr val="000000"/>
                </a:solidFill>
                <a:latin typeface="Cambria" panose="02040503050406030204" pitchFamily="18" charset="0"/>
              </a:rPr>
              <a:t> </a:t>
            </a:r>
            <a:r>
              <a:rPr lang="en-US" sz="2400" b="1" dirty="0">
                <a:solidFill>
                  <a:srgbClr val="000000"/>
                </a:solidFill>
                <a:latin typeface="Cambria" panose="02040503050406030204" pitchFamily="18" charset="0"/>
              </a:rPr>
              <a:t>Course Code- </a:t>
            </a:r>
            <a:r>
              <a:rPr lang="en-US" sz="2400" dirty="0">
                <a:solidFill>
                  <a:srgbClr val="000000"/>
                </a:solidFill>
                <a:latin typeface="Cambria" panose="02040503050406030204" pitchFamily="18" charset="0"/>
              </a:rPr>
              <a:t>20014400</a:t>
            </a:r>
            <a:endParaRPr lang="en-US" sz="2400" dirty="0"/>
          </a:p>
        </p:txBody>
      </p:sp>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7" name="Rectangle 6"/>
          <p:cNvSpPr/>
          <p:nvPr/>
        </p:nvSpPr>
        <p:spPr>
          <a:xfrm>
            <a:off x="3151401" y="4038600"/>
            <a:ext cx="5254965" cy="461665"/>
          </a:xfrm>
          <a:prstGeom prst="rect">
            <a:avLst/>
          </a:prstGeom>
        </p:spPr>
        <p:txBody>
          <a:bodyPr wrap="none">
            <a:spAutoFit/>
          </a:bodyPr>
          <a:lstStyle/>
          <a:p>
            <a:r>
              <a:rPr lang="en-IN" sz="2400" dirty="0" smtClean="0">
                <a:latin typeface="Cambria" panose="02040503050406030204" pitchFamily="18" charset="0"/>
              </a:rPr>
              <a:t>Presented By- </a:t>
            </a:r>
            <a:r>
              <a:rPr lang="en-IN" sz="2400" dirty="0" err="1" smtClean="0">
                <a:latin typeface="Cambria" panose="02040503050406030204" pitchFamily="18" charset="0"/>
              </a:rPr>
              <a:t>Dr</a:t>
            </a:r>
            <a:r>
              <a:rPr lang="en-IN" sz="2400" dirty="0" err="1">
                <a:latin typeface="Cambria" panose="02040503050406030204" pitchFamily="18" charset="0"/>
              </a:rPr>
              <a:t>.</a:t>
            </a:r>
            <a:r>
              <a:rPr lang="en-IN" sz="2400" dirty="0">
                <a:latin typeface="Cambria" panose="02040503050406030204" pitchFamily="18" charset="0"/>
              </a:rPr>
              <a:t> Mahendra  Kr. </a:t>
            </a:r>
            <a:r>
              <a:rPr lang="en-IN" sz="2400" dirty="0" err="1">
                <a:latin typeface="Cambria" panose="02040503050406030204" pitchFamily="18" charset="0"/>
              </a:rPr>
              <a:t>Yadav</a:t>
            </a:r>
            <a:r>
              <a:rPr lang="en-IN" sz="2400" dirty="0">
                <a:latin typeface="Cambria" panose="02040503050406030204" pitchFamily="18" charset="0"/>
              </a:rPr>
              <a:t> </a:t>
            </a:r>
          </a:p>
        </p:txBody>
      </p:sp>
    </p:spTree>
    <p:extLst>
      <p:ext uri="{BB962C8B-B14F-4D97-AF65-F5344CB8AC3E}">
        <p14:creationId xmlns:p14="http://schemas.microsoft.com/office/powerpoint/2010/main" val="4219557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0"/>
            <a:ext cx="8915400" cy="6001643"/>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Bleaching</a:t>
            </a:r>
          </a:p>
          <a:p>
            <a:pPr algn="just">
              <a:lnSpc>
                <a:spcPct val="150000"/>
              </a:lnSpc>
            </a:pPr>
            <a:r>
              <a:rPr lang="en-US" sz="2000" dirty="0">
                <a:latin typeface="Times New Roman" panose="02020603050405020304" pitchFamily="18" charset="0"/>
                <a:cs typeface="Times New Roman" panose="02020603050405020304" pitchFamily="18" charset="0"/>
              </a:rPr>
              <a:t>Bleached ornamental plant material provides a striking contrast when arranged with dried or dyed flowers. Bleaching also allows the use of dyes for </a:t>
            </a:r>
            <a:r>
              <a:rPr lang="en-US" sz="2000" dirty="0" err="1">
                <a:latin typeface="Times New Roman" panose="02020603050405020304" pitchFamily="18" charset="0"/>
                <a:cs typeface="Times New Roman" panose="02020603050405020304" pitchFamily="18" charset="0"/>
              </a:rPr>
              <a:t>colouring</a:t>
            </a:r>
            <a:r>
              <a:rPr lang="en-US" sz="2000" dirty="0">
                <a:latin typeface="Times New Roman" panose="02020603050405020304" pitchFamily="18" charset="0"/>
                <a:cs typeface="Times New Roman" panose="02020603050405020304" pitchFamily="18" charset="0"/>
              </a:rPr>
              <a:t>. Oxidative (Hypochlorite, Chlorite and Peroxide) and reductive bleaching chemicals (</a:t>
            </a:r>
            <a:r>
              <a:rPr lang="en-US" sz="2000" dirty="0" err="1">
                <a:latin typeface="Times New Roman" panose="02020603050405020304" pitchFamily="18" charset="0"/>
                <a:cs typeface="Times New Roman" panose="02020603050405020304" pitchFamily="18" charset="0"/>
              </a:rPr>
              <a:t>Sulphite</a:t>
            </a:r>
            <a:r>
              <a:rPr lang="en-US" sz="2000" dirty="0">
                <a:latin typeface="Times New Roman" panose="02020603050405020304" pitchFamily="18" charset="0"/>
                <a:cs typeface="Times New Roman" panose="02020603050405020304" pitchFamily="18" charset="0"/>
              </a:rPr>
              <a:t> and </a:t>
            </a:r>
            <a:r>
              <a:rPr lang="en-US" sz="2000" dirty="0" err="1">
                <a:latin typeface="Times New Roman" panose="02020603050405020304" pitchFamily="18" charset="0"/>
                <a:cs typeface="Times New Roman" panose="02020603050405020304" pitchFamily="18" charset="0"/>
              </a:rPr>
              <a:t>Borohydride</a:t>
            </a:r>
            <a:r>
              <a:rPr lang="en-US" sz="2000" dirty="0">
                <a:latin typeface="Times New Roman" panose="02020603050405020304" pitchFamily="18" charset="0"/>
                <a:cs typeface="Times New Roman" panose="02020603050405020304" pitchFamily="18" charset="0"/>
              </a:rPr>
              <a:t>) are used for bleaching ornamental flowers and foliage. Profitability is depended upon attainment of high white quality and on cost efficient utilization of expensive bleaching chemicals. Sodium Chlorite is an excellent bleaching agent because it is relatively selective for lignin without damaging </a:t>
            </a:r>
            <a:r>
              <a:rPr lang="en-US" sz="2000" dirty="0" err="1">
                <a:latin typeface="Times New Roman" panose="02020603050405020304" pitchFamily="18" charset="0"/>
                <a:cs typeface="Times New Roman" panose="02020603050405020304" pitchFamily="18" charset="0"/>
              </a:rPr>
              <a:t>fibre</a:t>
            </a:r>
            <a:r>
              <a:rPr lang="en-US" sz="2000" dirty="0">
                <a:latin typeface="Times New Roman" panose="02020603050405020304" pitchFamily="18" charset="0"/>
                <a:cs typeface="Times New Roman" panose="02020603050405020304" pitchFamily="18" charset="0"/>
              </a:rPr>
              <a:t>. Optimum pH (4.5-3.5) and temperature (70 C) is to be maintained for effective chlorite action. Hydrogen Peroxide may be more practical for some plant materials because it is less expensive</a:t>
            </a:r>
            <a:r>
              <a:rPr lang="en-US" dirty="0"/>
              <a:t>. Sodium Chlorite 10 % solution at 70 C is ideal for complete </a:t>
            </a:r>
            <a:r>
              <a:rPr lang="en-US" dirty="0" err="1"/>
              <a:t>colour</a:t>
            </a:r>
            <a:r>
              <a:rPr lang="en-US" dirty="0"/>
              <a:t> removal of pink </a:t>
            </a:r>
            <a:r>
              <a:rPr lang="en-US" dirty="0" err="1"/>
              <a:t>Gomphrena</a:t>
            </a:r>
            <a:r>
              <a:rPr lang="en-US" dirty="0"/>
              <a:t> flowers in to pure white flowers at 7 hours of immersion. Hydrogen peroxide 30% also takes 7 hours for complete </a:t>
            </a:r>
            <a:r>
              <a:rPr lang="en-US" dirty="0" err="1"/>
              <a:t>colour</a:t>
            </a:r>
            <a:r>
              <a:rPr lang="en-US" dirty="0"/>
              <a:t> removal of </a:t>
            </a:r>
            <a:r>
              <a:rPr lang="en-US" dirty="0" err="1"/>
              <a:t>Gomphrena</a:t>
            </a:r>
            <a:r>
              <a:rPr lang="en-US" dirty="0"/>
              <a:t>.</a:t>
            </a:r>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924800" y="0"/>
            <a:ext cx="1219199" cy="533400"/>
          </a:xfrm>
          <a:prstGeom prst="rect">
            <a:avLst/>
          </a:prstGeom>
        </p:spPr>
      </p:pic>
    </p:spTree>
    <p:extLst>
      <p:ext uri="{BB962C8B-B14F-4D97-AF65-F5344CB8AC3E}">
        <p14:creationId xmlns:p14="http://schemas.microsoft.com/office/powerpoint/2010/main" val="2340906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092" y="990600"/>
            <a:ext cx="8991600" cy="3730317"/>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(3) Dyeing</a:t>
            </a:r>
          </a:p>
          <a:p>
            <a:pPr algn="just">
              <a:lnSpc>
                <a:spcPct val="150000"/>
              </a:lnSpc>
            </a:pPr>
            <a:r>
              <a:rPr lang="en-US" sz="2000" dirty="0">
                <a:latin typeface="Times New Roman" panose="02020603050405020304" pitchFamily="18" charset="0"/>
                <a:cs typeface="Times New Roman" panose="02020603050405020304" pitchFamily="18" charset="0"/>
              </a:rPr>
              <a:t>Though preserving flowers with their natural </a:t>
            </a:r>
            <a:r>
              <a:rPr lang="en-US" sz="2000" dirty="0" err="1">
                <a:latin typeface="Times New Roman" panose="02020603050405020304" pitchFamily="18" charset="0"/>
                <a:cs typeface="Times New Roman" panose="02020603050405020304" pitchFamily="18" charset="0"/>
              </a:rPr>
              <a:t>colour</a:t>
            </a:r>
            <a:r>
              <a:rPr lang="en-US" sz="2000" dirty="0">
                <a:latin typeface="Times New Roman" panose="02020603050405020304" pitchFamily="18" charset="0"/>
                <a:cs typeface="Times New Roman" panose="02020603050405020304" pitchFamily="18" charset="0"/>
              </a:rPr>
              <a:t> is more appealing, some plant parts need artificial dyeing to improve the </a:t>
            </a:r>
            <a:r>
              <a:rPr lang="en-US" sz="2000" dirty="0" err="1">
                <a:latin typeface="Times New Roman" panose="02020603050405020304" pitchFamily="18" charset="0"/>
                <a:cs typeface="Times New Roman" panose="02020603050405020304" pitchFamily="18" charset="0"/>
              </a:rPr>
              <a:t>colour</a:t>
            </a:r>
            <a:r>
              <a:rPr lang="en-US" sz="2000" dirty="0">
                <a:latin typeface="Times New Roman" panose="02020603050405020304" pitchFamily="18" charset="0"/>
                <a:cs typeface="Times New Roman" panose="02020603050405020304" pitchFamily="18" charset="0"/>
              </a:rPr>
              <a:t>. Systemic dyes are available for use. They are acidic-anionic dyes, which are combined with water and glycerin to form a preservation solution that is absorbed by fresh cut flowers and foliage through the stem of the plant. As the water evaporates, it leaves behind the dye and glycerin for our desired </a:t>
            </a:r>
            <a:r>
              <a:rPr lang="en-US" sz="2000" dirty="0" err="1">
                <a:latin typeface="Times New Roman" panose="02020603050405020304" pitchFamily="18" charset="0"/>
                <a:cs typeface="Times New Roman" panose="02020603050405020304" pitchFamily="18" charset="0"/>
              </a:rPr>
              <a:t>colour</a:t>
            </a:r>
            <a:r>
              <a:rPr lang="en-US" sz="2000" dirty="0">
                <a:latin typeface="Times New Roman" panose="02020603050405020304" pitchFamily="18" charset="0"/>
                <a:cs typeface="Times New Roman" panose="02020603050405020304" pitchFamily="18" charset="0"/>
              </a:rPr>
              <a:t>. Normally 1.5 ml to 5 ml dye/l of solution is prepared. </a:t>
            </a:r>
            <a:r>
              <a:rPr lang="en-US" sz="2000" dirty="0" err="1">
                <a:latin typeface="Times New Roman" panose="02020603050405020304" pitchFamily="18" charset="0"/>
                <a:cs typeface="Times New Roman" panose="02020603050405020304" pitchFamily="18" charset="0"/>
              </a:rPr>
              <a:t>Colour</a:t>
            </a:r>
            <a:r>
              <a:rPr lang="en-US" sz="2000" dirty="0">
                <a:latin typeface="Times New Roman" panose="02020603050405020304" pitchFamily="18" charset="0"/>
                <a:cs typeface="Times New Roman" panose="02020603050405020304" pitchFamily="18" charset="0"/>
              </a:rPr>
              <a:t> take and preservation will take 2-8 days.</a:t>
            </a:r>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Tree>
    <p:extLst>
      <p:ext uri="{BB962C8B-B14F-4D97-AF65-F5344CB8AC3E}">
        <p14:creationId xmlns:p14="http://schemas.microsoft.com/office/powerpoint/2010/main" val="2112404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848600" y="0"/>
            <a:ext cx="1295399" cy="304800"/>
          </a:xfrm>
          <a:prstGeom prst="rect">
            <a:avLst/>
          </a:prstGeom>
        </p:spPr>
      </p:pic>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5" name="Rectangle 4"/>
          <p:cNvSpPr/>
          <p:nvPr/>
        </p:nvSpPr>
        <p:spPr>
          <a:xfrm>
            <a:off x="114301" y="71365"/>
            <a:ext cx="7391400" cy="461665"/>
          </a:xfrm>
          <a:prstGeom prst="rect">
            <a:avLst/>
          </a:prstGeom>
          <a:solidFill>
            <a:srgbClr val="FFFF00"/>
          </a:solidFill>
        </p:spPr>
        <p:txBody>
          <a:bodyPr wrap="square">
            <a:spAutoFit/>
          </a:bodyPr>
          <a:lstStyle/>
          <a:p>
            <a:r>
              <a:rPr lang="en-US" sz="2000" dirty="0" smtClean="0">
                <a:solidFill>
                  <a:srgbClr val="000000"/>
                </a:solidFill>
                <a:latin typeface="Cambria" panose="02040503050406030204" pitchFamily="18" charset="0"/>
              </a:rPr>
              <a:t> </a:t>
            </a:r>
            <a:r>
              <a:rPr lang="en-US" sz="2400" b="1" dirty="0" smtClean="0">
                <a:solidFill>
                  <a:srgbClr val="000000"/>
                </a:solidFill>
                <a:latin typeface="Times New Roman" panose="02020603050405020304" pitchFamily="18" charset="0"/>
                <a:cs typeface="Times New Roman" panose="02020603050405020304" pitchFamily="18" charset="0"/>
              </a:rPr>
              <a:t>Distillation of Essential Oil</a:t>
            </a:r>
            <a:r>
              <a:rPr lang="en-US" dirty="0" smtClean="0">
                <a:solidFill>
                  <a:srgbClr val="000000"/>
                </a:solidFill>
                <a:latin typeface="Cambria" panose="02040503050406030204" pitchFamily="18" charset="0"/>
              </a:rPr>
              <a:t>	</a:t>
            </a:r>
            <a:endParaRPr lang="en-US" dirty="0">
              <a:solidFill>
                <a:srgbClr val="000000"/>
              </a:solidFill>
              <a:latin typeface="Cambria" panose="02040503050406030204" pitchFamily="18" charset="0"/>
            </a:endParaRPr>
          </a:p>
        </p:txBody>
      </p:sp>
      <p:sp>
        <p:nvSpPr>
          <p:cNvPr id="3" name="Rectangle 2"/>
          <p:cNvSpPr/>
          <p:nvPr/>
        </p:nvSpPr>
        <p:spPr>
          <a:xfrm>
            <a:off x="0" y="920621"/>
            <a:ext cx="9144000" cy="5170646"/>
          </a:xfrm>
          <a:prstGeom prst="rect">
            <a:avLst/>
          </a:prstGeom>
        </p:spPr>
        <p:txBody>
          <a:bodyPr wrap="square">
            <a:spAutoFit/>
          </a:bodyPr>
          <a:lstStyle/>
          <a:p>
            <a:pPr>
              <a:lnSpc>
                <a:spcPct val="150000"/>
              </a:lnSpc>
            </a:pPr>
            <a:r>
              <a:rPr lang="en-US" sz="2000" b="1" dirty="0">
                <a:solidFill>
                  <a:srgbClr val="000000"/>
                </a:solidFill>
                <a:latin typeface="Times New Roman" panose="02020603050405020304" pitchFamily="18" charset="0"/>
                <a:cs typeface="Times New Roman" panose="02020603050405020304" pitchFamily="18" charset="0"/>
              </a:rPr>
              <a:t>1. WATER DISTILLATION </a:t>
            </a:r>
            <a:endParaRPr lang="en-US" sz="2000" dirty="0">
              <a:solidFill>
                <a:srgbClr val="000000"/>
              </a:solidFill>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en-US" sz="2000" dirty="0">
                <a:solidFill>
                  <a:srgbClr val="000000"/>
                </a:solidFill>
                <a:latin typeface="Times New Roman" panose="02020603050405020304" pitchFamily="18" charset="0"/>
                <a:cs typeface="Times New Roman" panose="02020603050405020304" pitchFamily="18" charset="0"/>
              </a:rPr>
              <a:t>This is simple method in which plant material is distilled comes in direct contact with boiling water in a distillation unit. This method is advantageous for certain material when they are in powered form. But this method is not good for material containing </a:t>
            </a:r>
            <a:r>
              <a:rPr lang="en-US" sz="2000" dirty="0" err="1">
                <a:solidFill>
                  <a:srgbClr val="000000"/>
                </a:solidFill>
                <a:latin typeface="Times New Roman" panose="02020603050405020304" pitchFamily="18" charset="0"/>
                <a:cs typeface="Times New Roman" panose="02020603050405020304" pitchFamily="18" charset="0"/>
              </a:rPr>
              <a:t>saponifiable</a:t>
            </a:r>
            <a:r>
              <a:rPr lang="en-US" sz="2000" dirty="0">
                <a:solidFill>
                  <a:srgbClr val="000000"/>
                </a:solidFill>
                <a:latin typeface="Times New Roman" panose="02020603050405020304" pitchFamily="18" charset="0"/>
                <a:cs typeface="Times New Roman" panose="02020603050405020304" pitchFamily="18" charset="0"/>
              </a:rPr>
              <a:t> or high boiling point constituents. </a:t>
            </a:r>
          </a:p>
          <a:p>
            <a:pPr marL="342900" indent="-342900" algn="just">
              <a:lnSpc>
                <a:spcPct val="150000"/>
              </a:lnSpc>
              <a:buFont typeface="Wingdings" panose="05000000000000000000" pitchFamily="2" charset="2"/>
              <a:buChar char="Ø"/>
            </a:pPr>
            <a:r>
              <a:rPr lang="en-US" sz="2000" dirty="0">
                <a:solidFill>
                  <a:srgbClr val="000000"/>
                </a:solidFill>
                <a:latin typeface="Times New Roman" panose="02020603050405020304" pitchFamily="18" charset="0"/>
                <a:cs typeface="Times New Roman" panose="02020603050405020304" pitchFamily="18" charset="0"/>
              </a:rPr>
              <a:t>Delicate flowers such as roses and orange blossoms would clump together when introduced to steam in the distillation process. The water protects the extracted oil from overheating. The condensed liquids cool down and separate from each other. The remaining water, which can sometimes be fragrant, is referred to by several names including </a:t>
            </a:r>
            <a:r>
              <a:rPr lang="en-US" sz="2000" i="1" dirty="0" err="1">
                <a:solidFill>
                  <a:srgbClr val="000000"/>
                </a:solidFill>
                <a:latin typeface="Times New Roman" panose="02020603050405020304" pitchFamily="18" charset="0"/>
                <a:cs typeface="Times New Roman" panose="02020603050405020304" pitchFamily="18" charset="0"/>
              </a:rPr>
              <a:t>hydrolate</a:t>
            </a:r>
            <a:r>
              <a:rPr lang="en-US" sz="2000" i="1" dirty="0">
                <a:solidFill>
                  <a:srgbClr val="000000"/>
                </a:solidFill>
                <a:latin typeface="Times New Roman" panose="02020603050405020304" pitchFamily="18" charset="0"/>
                <a:cs typeface="Times New Roman" panose="02020603050405020304" pitchFamily="18" charset="0"/>
              </a:rPr>
              <a:t>, hydrosol, herbal water, essential water, floral water, </a:t>
            </a:r>
            <a:r>
              <a:rPr lang="en-US" sz="2000" b="1" dirty="0">
                <a:solidFill>
                  <a:srgbClr val="000000"/>
                </a:solidFill>
                <a:latin typeface="Times New Roman" panose="02020603050405020304" pitchFamily="18" charset="0"/>
                <a:cs typeface="Times New Roman" panose="02020603050405020304" pitchFamily="18" charset="0"/>
              </a:rPr>
              <a:t>or </a:t>
            </a:r>
            <a:r>
              <a:rPr lang="en-US" sz="2000" i="1" dirty="0">
                <a:solidFill>
                  <a:srgbClr val="000000"/>
                </a:solidFill>
                <a:latin typeface="Times New Roman" panose="02020603050405020304" pitchFamily="18" charset="0"/>
                <a:cs typeface="Times New Roman" panose="02020603050405020304" pitchFamily="18" charset="0"/>
              </a:rPr>
              <a:t>herbal distillate. </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382000" y="0"/>
            <a:ext cx="761999" cy="381000"/>
          </a:xfrm>
          <a:prstGeom prst="rect">
            <a:avLst/>
          </a:prstGeom>
        </p:spPr>
      </p:pic>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2" name="Rectangle 1"/>
          <p:cNvSpPr/>
          <p:nvPr/>
        </p:nvSpPr>
        <p:spPr>
          <a:xfrm>
            <a:off x="0" y="32294"/>
            <a:ext cx="9144000" cy="6185668"/>
          </a:xfrm>
          <a:prstGeom prst="rect">
            <a:avLst/>
          </a:prstGeom>
        </p:spPr>
        <p:txBody>
          <a:bodyPr wrap="square">
            <a:spAutoFit/>
          </a:bodyPr>
          <a:lstStyle/>
          <a:p>
            <a:pPr algn="just">
              <a:lnSpc>
                <a:spcPct val="150000"/>
              </a:lnSpc>
            </a:pPr>
            <a:r>
              <a:rPr lang="en-US" sz="1900" b="1" dirty="0" smtClean="0">
                <a:solidFill>
                  <a:srgbClr val="000000"/>
                </a:solidFill>
                <a:latin typeface="Times New Roman" panose="02020603050405020304" pitchFamily="18" charset="0"/>
              </a:rPr>
              <a:t>2</a:t>
            </a:r>
            <a:r>
              <a:rPr lang="en-US" sz="1900" b="1" dirty="0">
                <a:solidFill>
                  <a:srgbClr val="000000"/>
                </a:solidFill>
                <a:latin typeface="Times New Roman" panose="02020603050405020304" pitchFamily="18" charset="0"/>
              </a:rPr>
              <a:t>. STEAM DISTILLATION PROCESS </a:t>
            </a:r>
            <a:endParaRPr lang="en-US" sz="1900" dirty="0">
              <a:solidFill>
                <a:srgbClr val="000000"/>
              </a:solidFill>
              <a:latin typeface="Times New Roman" panose="02020603050405020304" pitchFamily="18" charset="0"/>
            </a:endParaRPr>
          </a:p>
          <a:p>
            <a:pPr algn="just">
              <a:lnSpc>
                <a:spcPct val="150000"/>
              </a:lnSpc>
            </a:pPr>
            <a:r>
              <a:rPr lang="en-US" sz="1900" dirty="0">
                <a:solidFill>
                  <a:srgbClr val="000000"/>
                </a:solidFill>
                <a:latin typeface="Times New Roman" panose="02020603050405020304" pitchFamily="18" charset="0"/>
              </a:rPr>
              <a:t>A large container called a </a:t>
            </a:r>
            <a:r>
              <a:rPr lang="en-US" sz="1900" i="1" dirty="0">
                <a:solidFill>
                  <a:srgbClr val="000000"/>
                </a:solidFill>
                <a:latin typeface="Times New Roman" panose="02020603050405020304" pitchFamily="18" charset="0"/>
              </a:rPr>
              <a:t>Still</a:t>
            </a:r>
            <a:r>
              <a:rPr lang="en-US" sz="1900" dirty="0">
                <a:solidFill>
                  <a:srgbClr val="000000"/>
                </a:solidFill>
                <a:latin typeface="Times New Roman" panose="02020603050405020304" pitchFamily="18" charset="0"/>
              </a:rPr>
              <a:t>, which is usually made of stainless steel, containing the plant material has steam added to it. Through an inlet, steam is injected through the plant material containing the desired oils, releasing the plant’s aromatic molecules and turning them into vapor. In this method steam does not penetrate the cell membranes and the essential oil </a:t>
            </a:r>
            <a:r>
              <a:rPr lang="en-US" sz="1900" dirty="0" err="1">
                <a:solidFill>
                  <a:srgbClr val="000000"/>
                </a:solidFill>
                <a:latin typeface="Times New Roman" panose="02020603050405020304" pitchFamily="18" charset="0"/>
              </a:rPr>
              <a:t>i</a:t>
            </a:r>
            <a:r>
              <a:rPr lang="en-US" sz="1900" dirty="0">
                <a:solidFill>
                  <a:srgbClr val="000000"/>
                </a:solidFill>
                <a:latin typeface="Times New Roman" panose="02020603050405020304" pitchFamily="18" charset="0"/>
              </a:rPr>
              <a:t> </a:t>
            </a:r>
            <a:r>
              <a:rPr lang="en-US" sz="1900" dirty="0" err="1">
                <a:solidFill>
                  <a:srgbClr val="000000"/>
                </a:solidFill>
                <a:latin typeface="Times New Roman" panose="02020603050405020304" pitchFamily="18" charset="0"/>
              </a:rPr>
              <a:t>vapouried</a:t>
            </a:r>
            <a:r>
              <a:rPr lang="en-US" sz="1900" dirty="0">
                <a:solidFill>
                  <a:srgbClr val="000000"/>
                </a:solidFill>
                <a:latin typeface="Times New Roman" panose="02020603050405020304" pitchFamily="18" charset="0"/>
              </a:rPr>
              <a:t> only after diffusing out as an aqueous solution through the cell membrane. The vaporized plant compounds travel to the condensation flask or the </a:t>
            </a:r>
            <a:r>
              <a:rPr lang="en-US" sz="1900" i="1" dirty="0">
                <a:solidFill>
                  <a:srgbClr val="000000"/>
                </a:solidFill>
                <a:latin typeface="Times New Roman" panose="02020603050405020304" pitchFamily="18" charset="0"/>
              </a:rPr>
              <a:t>Condenser. </a:t>
            </a:r>
            <a:r>
              <a:rPr lang="en-US" sz="1900" dirty="0">
                <a:solidFill>
                  <a:srgbClr val="000000"/>
                </a:solidFill>
                <a:latin typeface="Times New Roman" panose="02020603050405020304" pitchFamily="18" charset="0"/>
              </a:rPr>
              <a:t>Here, two separate pipes make it possible for hot water to exit and for cold water to enter the Condenser. This makes the vapor cool back into liquid form. The aromatic liquid by-product drops from the Condenser and collects inside a receptacle underneath it, which is called a </a:t>
            </a:r>
            <a:r>
              <a:rPr lang="en-US" sz="1900" i="1" dirty="0">
                <a:solidFill>
                  <a:srgbClr val="000000"/>
                </a:solidFill>
                <a:latin typeface="Times New Roman" panose="02020603050405020304" pitchFamily="18" charset="0"/>
              </a:rPr>
              <a:t>Separator</a:t>
            </a:r>
            <a:r>
              <a:rPr lang="en-US" sz="1900" dirty="0">
                <a:solidFill>
                  <a:srgbClr val="000000"/>
                </a:solidFill>
                <a:latin typeface="Times New Roman" panose="02020603050405020304" pitchFamily="18" charset="0"/>
              </a:rPr>
              <a:t>. Because water and oil do not mix, the essential oil floats on top of the water. From here, it is siphoned off. Quality of oil is also good in this method. (</a:t>
            </a:r>
            <a:r>
              <a:rPr lang="en-US" sz="1900" i="1" dirty="0">
                <a:solidFill>
                  <a:srgbClr val="000000"/>
                </a:solidFill>
                <a:latin typeface="Times New Roman" panose="02020603050405020304" pitchFamily="18" charset="0"/>
              </a:rPr>
              <a:t>Some essential oils are heavier than water, such as clove essential oil, so they are found at the bottom of the Separator.</a:t>
            </a:r>
            <a:r>
              <a:rPr lang="en-US" sz="1900" dirty="0">
                <a:solidFill>
                  <a:srgbClr val="000000"/>
                </a:solidFill>
                <a:latin typeface="Times New Roman" panose="02020603050405020304" pitchFamily="18" charset="0"/>
              </a:rPr>
              <a:t>) </a:t>
            </a:r>
            <a:endParaRPr lang="en-US" sz="19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382000" y="0"/>
            <a:ext cx="761999" cy="381000"/>
          </a:xfrm>
          <a:prstGeom prst="rect">
            <a:avLst/>
          </a:prstGeom>
        </p:spPr>
      </p:pic>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3" name="Rectangle 2"/>
          <p:cNvSpPr/>
          <p:nvPr/>
        </p:nvSpPr>
        <p:spPr>
          <a:xfrm>
            <a:off x="0" y="0"/>
            <a:ext cx="9144000" cy="6229269"/>
          </a:xfrm>
          <a:prstGeom prst="rect">
            <a:avLst/>
          </a:prstGeom>
        </p:spPr>
        <p:txBody>
          <a:bodyPr wrap="square">
            <a:spAutoFit/>
          </a:bodyPr>
          <a:lstStyle/>
          <a:p>
            <a:pPr algn="just">
              <a:lnSpc>
                <a:spcPct val="150000"/>
              </a:lnSpc>
            </a:pPr>
            <a:r>
              <a:rPr lang="en-US" sz="2800" b="1" dirty="0">
                <a:solidFill>
                  <a:srgbClr val="000000"/>
                </a:solidFill>
                <a:latin typeface="Times New Roman" panose="02020603050405020304" pitchFamily="18" charset="0"/>
              </a:rPr>
              <a:t>1. </a:t>
            </a:r>
            <a:r>
              <a:rPr lang="en-US" sz="2800" b="1" dirty="0" smtClean="0">
                <a:solidFill>
                  <a:srgbClr val="000000"/>
                </a:solidFill>
                <a:latin typeface="Times New Roman" panose="02020603050405020304" pitchFamily="18" charset="0"/>
              </a:rPr>
              <a:t>Solvent extraction </a:t>
            </a:r>
            <a:endParaRPr lang="en-US" sz="2800" dirty="0" smtClean="0">
              <a:solidFill>
                <a:srgbClr val="000000"/>
              </a:solidFill>
              <a:latin typeface="Times New Roman" panose="02020603050405020304" pitchFamily="18" charset="0"/>
            </a:endParaRPr>
          </a:p>
          <a:p>
            <a:pPr marL="342900" indent="-342900" algn="just">
              <a:lnSpc>
                <a:spcPct val="150000"/>
              </a:lnSpc>
              <a:buFont typeface="Wingdings" panose="05000000000000000000" pitchFamily="2" charset="2"/>
              <a:buChar char="Ø"/>
            </a:pPr>
            <a:r>
              <a:rPr lang="en-US" sz="2000" dirty="0" smtClean="0">
                <a:solidFill>
                  <a:srgbClr val="000000"/>
                </a:solidFill>
                <a:latin typeface="Times New Roman" panose="02020603050405020304" pitchFamily="18" charset="0"/>
              </a:rPr>
              <a:t>This </a:t>
            </a:r>
            <a:r>
              <a:rPr lang="en-US" sz="2000" dirty="0">
                <a:solidFill>
                  <a:srgbClr val="000000"/>
                </a:solidFill>
                <a:latin typeface="Times New Roman" panose="02020603050405020304" pitchFamily="18" charset="0"/>
              </a:rPr>
              <a:t>method employs food grade solvents like </a:t>
            </a:r>
            <a:r>
              <a:rPr lang="en-US" sz="2000" b="1" dirty="0">
                <a:solidFill>
                  <a:srgbClr val="000000"/>
                </a:solidFill>
                <a:latin typeface="Times New Roman" panose="02020603050405020304" pitchFamily="18" charset="0"/>
              </a:rPr>
              <a:t>hexane and ethanol </a:t>
            </a:r>
            <a:r>
              <a:rPr lang="en-US" sz="2000" dirty="0">
                <a:solidFill>
                  <a:srgbClr val="000000"/>
                </a:solidFill>
                <a:latin typeface="Times New Roman" panose="02020603050405020304" pitchFamily="18" charset="0"/>
              </a:rPr>
              <a:t>to isolate essential oils from plant material. It is best suited for plant materials that yield low amounts of essential oil, that are largely resinous, or that are delicate aromatics unable to withstand the pressure and distress of steam distillation. This method also produces a finer fragrance than any type of distillation method. </a:t>
            </a:r>
          </a:p>
          <a:p>
            <a:pPr marL="342900" indent="-342900" algn="just">
              <a:lnSpc>
                <a:spcPct val="150000"/>
              </a:lnSpc>
              <a:buFont typeface="Wingdings" panose="05000000000000000000" pitchFamily="2" charset="2"/>
              <a:buChar char="Ø"/>
            </a:pPr>
            <a:r>
              <a:rPr lang="en-US" sz="2000" dirty="0">
                <a:solidFill>
                  <a:srgbClr val="000000"/>
                </a:solidFill>
                <a:latin typeface="Times New Roman" panose="02020603050405020304" pitchFamily="18" charset="0"/>
              </a:rPr>
              <a:t>Through this process, the non-volatile plant material such as waxes and pigments, are also extracted and sometimes removed through other processes. Once the plant material has been treated with the solvent, it produces a waxy aromatic compound called a "concrete." When this concrete substance is mixed with alcohol, the oil particles are released. The aforementioned chemicals used in the process then remain in the oil and the oil is used in perfumes by the perfume industry or for aromatherapy purposes. </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328746"/>
            <a:ext cx="9143999" cy="6494085"/>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Identify </a:t>
            </a:r>
            <a:r>
              <a:rPr lang="en-US" sz="2400" dirty="0">
                <a:latin typeface="Cambria" panose="02040503050406030204" pitchFamily="18" charset="0"/>
              </a:rPr>
              <a:t>different types of ornamental and medicinal crops.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Examine </a:t>
            </a:r>
            <a:r>
              <a:rPr lang="en-US" sz="2400" dirty="0">
                <a:latin typeface="Cambria" panose="02040503050406030204" pitchFamily="18" charset="0"/>
              </a:rPr>
              <a:t>various principles of landscaping, uses of landscape trees, shrubs and climbers, production technology of important ornamental crops, etc.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Determine </a:t>
            </a:r>
            <a:r>
              <a:rPr lang="en-US" sz="2400" dirty="0">
                <a:latin typeface="Cambria" panose="02040503050406030204" pitchFamily="18" charset="0"/>
              </a:rPr>
              <a:t>about Demonstrate various Package of practices for loose flowers and their transportation, storage house and required condition for cut and loose flower.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Construct </a:t>
            </a:r>
            <a:r>
              <a:rPr lang="en-US" sz="2400" dirty="0">
                <a:latin typeface="Cambria" panose="02040503050406030204" pitchFamily="18" charset="0"/>
              </a:rPr>
              <a:t>about the various problems with the production technology of medicinal and aromatic plants.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Importance </a:t>
            </a:r>
            <a:r>
              <a:rPr lang="en-US" sz="2400" dirty="0">
                <a:latin typeface="Cambria" panose="02040503050406030204" pitchFamily="18" charset="0"/>
              </a:rPr>
              <a:t>of Processing and value addition in ornamental crops and MAPs produce. </a:t>
            </a:r>
          </a:p>
          <a:p>
            <a:r>
              <a:rPr lang="en-US" sz="2000" dirty="0"/>
              <a:t>	</a:t>
            </a:r>
          </a:p>
        </p:txBody>
      </p:sp>
      <p:sp>
        <p:nvSpPr>
          <p:cNvPr id="6" name="Rectangle 5"/>
          <p:cNvSpPr/>
          <p:nvPr/>
        </p:nvSpPr>
        <p:spPr>
          <a:xfrm>
            <a:off x="1219200" y="-13381"/>
            <a:ext cx="4572000" cy="523220"/>
          </a:xfrm>
          <a:prstGeom prst="rect">
            <a:avLst/>
          </a:prstGeom>
        </p:spPr>
        <p:txBody>
          <a:bodyPr>
            <a:spAutoFit/>
          </a:bodyPr>
          <a:lstStyle/>
          <a:p>
            <a:pPr algn="ctr"/>
            <a:r>
              <a:rPr lang="en-US" sz="2800" b="1" dirty="0" smtClean="0">
                <a:solidFill>
                  <a:srgbClr val="000000"/>
                </a:solidFill>
                <a:latin typeface="Cambria" panose="02040503050406030204" pitchFamily="18" charset="0"/>
              </a:rPr>
              <a:t>Course Objectives </a:t>
            </a:r>
            <a:endParaRPr lang="en-US" sz="2800" dirty="0"/>
          </a:p>
        </p:txBody>
      </p:sp>
      <p:pic>
        <p:nvPicPr>
          <p:cNvPr id="7" name="Picture 6">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509839"/>
          </a:xfrm>
          <a:prstGeom prst="rect">
            <a:avLst/>
          </a:prstGeom>
        </p:spPr>
      </p:pic>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2" y="6400800"/>
            <a:ext cx="9143999"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387139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F6F3548C-D676-77BD-B75D-A828238179F1}"/>
              </a:ext>
            </a:extLst>
          </p:cNvPr>
          <p:cNvPicPr>
            <a:picLocks noChangeAspect="1"/>
          </p:cNvPicPr>
          <p:nvPr/>
        </p:nvPicPr>
        <p:blipFill>
          <a:blip r:embed="rId3"/>
          <a:stretch>
            <a:fillRect/>
          </a:stretch>
        </p:blipFill>
        <p:spPr>
          <a:xfrm>
            <a:off x="7644060" y="0"/>
            <a:ext cx="1499939" cy="755334"/>
          </a:xfrm>
          <a:prstGeom prst="rect">
            <a:avLst/>
          </a:prstGeom>
        </p:spPr>
      </p:pic>
      <p:sp>
        <p:nvSpPr>
          <p:cNvPr id="2" name="Rectangle 1"/>
          <p:cNvSpPr/>
          <p:nvPr/>
        </p:nvSpPr>
        <p:spPr>
          <a:xfrm>
            <a:off x="-1" y="1319475"/>
            <a:ext cx="9143999" cy="954107"/>
          </a:xfrm>
          <a:prstGeom prst="rect">
            <a:avLst/>
          </a:prstGeom>
          <a:solidFill>
            <a:srgbClr val="FF0000"/>
          </a:solidFill>
        </p:spPr>
        <p:txBody>
          <a:bodyPr wrap="square">
            <a:spAutoFit/>
          </a:bodyPr>
          <a:lstStyle/>
          <a:p>
            <a:pPr algn="ctr"/>
            <a:r>
              <a:rPr lang="en-US" sz="2800" b="1" dirty="0">
                <a:solidFill>
                  <a:schemeClr val="bg1"/>
                </a:solidFill>
                <a:latin typeface="Cambria" panose="02040503050406030204" pitchFamily="18" charset="0"/>
              </a:rPr>
              <a:t>Processing and value addition in ornamental crops and MAPs produce.</a:t>
            </a:r>
            <a:endParaRPr lang="en-US" sz="2800" dirty="0">
              <a:solidFill>
                <a:srgbClr val="000000"/>
              </a:solidFill>
              <a:latin typeface="Cambria" panose="02040503050406030204" pitchFamily="18" charset="0"/>
            </a:endParaRPr>
          </a:p>
        </p:txBody>
      </p:sp>
      <p:sp>
        <p:nvSpPr>
          <p:cNvPr id="9" name="Rectangle 8">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71259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2400"/>
            <a:ext cx="4572000" cy="369332"/>
          </a:xfrm>
          <a:prstGeom prst="rect">
            <a:avLst/>
          </a:prstGeom>
        </p:spPr>
        <p:txBody>
          <a:bodyPr>
            <a:spAutoFit/>
          </a:bodyPr>
          <a:lstStyle/>
          <a:p>
            <a:r>
              <a:rPr lang="en-US" b="1" dirty="0" smtClean="0">
                <a:solidFill>
                  <a:srgbClr val="000000"/>
                </a:solidFill>
                <a:latin typeface="Times New Roman" panose="02020603050405020304" pitchFamily="18" charset="0"/>
              </a:rPr>
              <a:t>A</a:t>
            </a:r>
            <a:r>
              <a:rPr lang="en-US" b="1" dirty="0">
                <a:solidFill>
                  <a:srgbClr val="000000"/>
                </a:solidFill>
                <a:latin typeface="Times New Roman" panose="02020603050405020304" pitchFamily="18" charset="0"/>
              </a:rPr>
              <a:t>) DRY FLOWERS </a:t>
            </a:r>
            <a:endParaRPr lang="en-US" dirty="0">
              <a:solidFill>
                <a:srgbClr val="000000"/>
              </a:solidFill>
              <a:latin typeface="Times New Roman" panose="02020603050405020304" pitchFamily="18" charset="0"/>
            </a:endParaRPr>
          </a:p>
        </p:txBody>
      </p:sp>
      <p:sp>
        <p:nvSpPr>
          <p:cNvPr id="5" name="Rectangle 4"/>
          <p:cNvSpPr/>
          <p:nvPr/>
        </p:nvSpPr>
        <p:spPr>
          <a:xfrm>
            <a:off x="152400" y="521732"/>
            <a:ext cx="8991600" cy="5539978"/>
          </a:xfrm>
          <a:prstGeom prst="rect">
            <a:avLst/>
          </a:prstGeom>
        </p:spPr>
        <p:txBody>
          <a:bodyPr wrap="square">
            <a:spAutoFit/>
          </a:bodyPr>
          <a:lstStyle/>
          <a:p>
            <a:pPr>
              <a:lnSpc>
                <a:spcPct val="150000"/>
              </a:lnSpc>
            </a:pPr>
            <a:r>
              <a:rPr lang="en-US" sz="2000" b="1" dirty="0">
                <a:solidFill>
                  <a:srgbClr val="000000"/>
                </a:solidFill>
                <a:latin typeface="Times New Roman" panose="02020603050405020304" pitchFamily="18" charset="0"/>
              </a:rPr>
              <a:t>Processes in dry flower making </a:t>
            </a:r>
            <a:endParaRPr lang="en-US" sz="2000" dirty="0">
              <a:solidFill>
                <a:srgbClr val="000000"/>
              </a:solidFill>
              <a:latin typeface="Times New Roman" panose="02020603050405020304" pitchFamily="18" charset="0"/>
            </a:endParaRPr>
          </a:p>
          <a:p>
            <a:pPr>
              <a:lnSpc>
                <a:spcPct val="150000"/>
              </a:lnSpc>
            </a:pPr>
            <a:r>
              <a:rPr lang="en-US" b="1" dirty="0">
                <a:solidFill>
                  <a:srgbClr val="000000"/>
                </a:solidFill>
                <a:latin typeface="Times New Roman" panose="02020603050405020304" pitchFamily="18" charset="0"/>
              </a:rPr>
              <a:t>A) DRYING </a:t>
            </a:r>
            <a:endParaRPr lang="en-US" dirty="0">
              <a:solidFill>
                <a:srgbClr val="000000"/>
              </a:solidFill>
              <a:latin typeface="Times New Roman" panose="02020603050405020304" pitchFamily="18" charset="0"/>
            </a:endParaRPr>
          </a:p>
          <a:p>
            <a:pPr>
              <a:lnSpc>
                <a:spcPct val="150000"/>
              </a:lnSpc>
            </a:pPr>
            <a:r>
              <a:rPr lang="en-US" b="1" dirty="0" err="1">
                <a:solidFill>
                  <a:srgbClr val="000000"/>
                </a:solidFill>
                <a:latin typeface="Times New Roman" panose="02020603050405020304" pitchFamily="18" charset="0"/>
              </a:rPr>
              <a:t>i</a:t>
            </a:r>
            <a:r>
              <a:rPr lang="en-US" b="1" dirty="0">
                <a:solidFill>
                  <a:srgbClr val="000000"/>
                </a:solidFill>
                <a:latin typeface="Times New Roman" panose="02020603050405020304" pitchFamily="18" charset="0"/>
              </a:rPr>
              <a:t>. Air drying </a:t>
            </a:r>
            <a:endParaRPr lang="en-US" dirty="0">
              <a:solidFill>
                <a:srgbClr val="000000"/>
              </a:solidFill>
              <a:latin typeface="Times New Roman" panose="02020603050405020304" pitchFamily="18" charset="0"/>
            </a:endParaRPr>
          </a:p>
          <a:p>
            <a:pPr marL="285750" indent="-285750" algn="just">
              <a:lnSpc>
                <a:spcPct val="150000"/>
              </a:lnSpc>
              <a:buFont typeface="Wingdings" panose="05000000000000000000" pitchFamily="2" charset="2"/>
              <a:buChar char="Ø"/>
            </a:pPr>
            <a:r>
              <a:rPr lang="en-US" dirty="0">
                <a:solidFill>
                  <a:srgbClr val="000000"/>
                </a:solidFill>
                <a:latin typeface="Times New Roman" panose="02020603050405020304" pitchFamily="18" charset="0"/>
              </a:rPr>
              <a:t>Tie the flowers in loose bunches and hang upside down until they are dry in a room with good ventilation and darkness. It is the ideal method for seedpods, grasses and many flowers having more cellulose material. Crisp textured flowers like Helipterum, </a:t>
            </a:r>
            <a:r>
              <a:rPr lang="en-US" dirty="0" err="1">
                <a:solidFill>
                  <a:srgbClr val="000000"/>
                </a:solidFill>
                <a:latin typeface="Times New Roman" panose="02020603050405020304" pitchFamily="18" charset="0"/>
              </a:rPr>
              <a:t>Helichrysum</a:t>
            </a:r>
            <a:r>
              <a:rPr lang="en-US" dirty="0">
                <a:solidFill>
                  <a:srgbClr val="000000"/>
                </a:solidFill>
                <a:latin typeface="Times New Roman" panose="02020603050405020304" pitchFamily="18" charset="0"/>
              </a:rPr>
              <a:t> and </a:t>
            </a:r>
            <a:r>
              <a:rPr lang="en-US" dirty="0" err="1">
                <a:solidFill>
                  <a:srgbClr val="000000"/>
                </a:solidFill>
                <a:latin typeface="Times New Roman" panose="02020603050405020304" pitchFamily="18" charset="0"/>
              </a:rPr>
              <a:t>Limonium</a:t>
            </a:r>
            <a:r>
              <a:rPr lang="en-US" dirty="0">
                <a:solidFill>
                  <a:srgbClr val="000000"/>
                </a:solidFill>
                <a:latin typeface="Times New Roman" panose="02020603050405020304" pitchFamily="18" charset="0"/>
              </a:rPr>
              <a:t> could easily be dried either by hanging or positioning them erect in containers for 1-2 weeks. </a:t>
            </a:r>
            <a:r>
              <a:rPr lang="en-US" dirty="0" err="1">
                <a:solidFill>
                  <a:srgbClr val="000000"/>
                </a:solidFill>
                <a:latin typeface="Times New Roman" panose="02020603050405020304" pitchFamily="18" charset="0"/>
              </a:rPr>
              <a:t>Gomphrena</a:t>
            </a:r>
            <a:r>
              <a:rPr lang="en-US" dirty="0">
                <a:solidFill>
                  <a:srgbClr val="000000"/>
                </a:solidFill>
                <a:latin typeface="Times New Roman" panose="02020603050405020304" pitchFamily="18" charset="0"/>
              </a:rPr>
              <a:t> flowers from half to full bloom maturity take 7-9 days for air drying and roses take 5-10 days. </a:t>
            </a:r>
          </a:p>
          <a:p>
            <a:pPr marL="285750" indent="-285750" algn="just">
              <a:lnSpc>
                <a:spcPct val="150000"/>
              </a:lnSpc>
              <a:buFont typeface="Wingdings" panose="05000000000000000000" pitchFamily="2" charset="2"/>
              <a:buChar char="Ø"/>
            </a:pPr>
            <a:r>
              <a:rPr lang="en-US" dirty="0">
                <a:solidFill>
                  <a:srgbClr val="000000"/>
                </a:solidFill>
                <a:latin typeface="Times New Roman" panose="02020603050405020304" pitchFamily="18" charset="0"/>
              </a:rPr>
              <a:t>Acacia, amaranths, castor flowers, citrus leaves, cockscomb, corn flower, fennel, fern, golden rod, gypsophila, grasses, herbs, ear heads of wheat, oat and rye, hydrangea, lavender, </a:t>
            </a:r>
            <a:r>
              <a:rPr lang="en-US" dirty="0" err="1">
                <a:solidFill>
                  <a:srgbClr val="000000"/>
                </a:solidFill>
                <a:latin typeface="Times New Roman" panose="02020603050405020304" pitchFamily="18" charset="0"/>
              </a:rPr>
              <a:t>protea</a:t>
            </a:r>
            <a:r>
              <a:rPr lang="en-US" dirty="0">
                <a:solidFill>
                  <a:srgbClr val="000000"/>
                </a:solidFill>
                <a:latin typeface="Times New Roman" panose="02020603050405020304" pitchFamily="18" charset="0"/>
              </a:rPr>
              <a:t>, marigold, poppy seed pods, </a:t>
            </a:r>
            <a:r>
              <a:rPr lang="en-US" dirty="0" err="1">
                <a:solidFill>
                  <a:srgbClr val="000000"/>
                </a:solidFill>
                <a:latin typeface="Times New Roman" panose="02020603050405020304" pitchFamily="18" charset="0"/>
              </a:rPr>
              <a:t>physalis</a:t>
            </a:r>
            <a:r>
              <a:rPr lang="en-US" dirty="0">
                <a:solidFill>
                  <a:srgbClr val="000000"/>
                </a:solidFill>
                <a:latin typeface="Times New Roman" panose="02020603050405020304" pitchFamily="18" charset="0"/>
              </a:rPr>
              <a:t>, peppers, roses, </a:t>
            </a:r>
            <a:r>
              <a:rPr lang="en-US" dirty="0" err="1">
                <a:solidFill>
                  <a:srgbClr val="000000"/>
                </a:solidFill>
                <a:latin typeface="Times New Roman" panose="02020603050405020304" pitchFamily="18" charset="0"/>
              </a:rPr>
              <a:t>statice</a:t>
            </a:r>
            <a:r>
              <a:rPr lang="en-US" dirty="0">
                <a:solidFill>
                  <a:srgbClr val="000000"/>
                </a:solidFill>
                <a:latin typeface="Times New Roman" panose="02020603050405020304" pitchFamily="18" charset="0"/>
              </a:rPr>
              <a:t>, thistle, yarrow and yucca can be dried by this method. </a:t>
            </a:r>
            <a:endParaRPr lang="en-US" dirty="0"/>
          </a:p>
        </p:txBody>
      </p:sp>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7" name="Picture 6">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Tree>
    <p:extLst>
      <p:ext uri="{BB962C8B-B14F-4D97-AF65-F5344CB8AC3E}">
        <p14:creationId xmlns:p14="http://schemas.microsoft.com/office/powerpoint/2010/main" val="4055391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169" y="0"/>
            <a:ext cx="9144000" cy="6740307"/>
          </a:xfrm>
          <a:prstGeom prst="rect">
            <a:avLst/>
          </a:prstGeom>
        </p:spPr>
        <p:txBody>
          <a:bodyPr wrap="square">
            <a:spAutoFit/>
          </a:bodyPr>
          <a:lstStyle/>
          <a:p>
            <a:pPr>
              <a:lnSpc>
                <a:spcPct val="150000"/>
              </a:lnSpc>
            </a:pPr>
            <a:r>
              <a:rPr lang="en-US" b="1" dirty="0" smtClean="0">
                <a:solidFill>
                  <a:srgbClr val="000000"/>
                </a:solidFill>
                <a:latin typeface="Times New Roman" panose="02020603050405020304" pitchFamily="18" charset="0"/>
              </a:rPr>
              <a:t>ii</a:t>
            </a:r>
            <a:r>
              <a:rPr lang="en-US" b="1" dirty="0">
                <a:solidFill>
                  <a:srgbClr val="000000"/>
                </a:solidFill>
                <a:latin typeface="Times New Roman" panose="02020603050405020304" pitchFamily="18" charset="0"/>
              </a:rPr>
              <a:t>. Sun drying </a:t>
            </a:r>
            <a:endParaRPr lang="en-US" dirty="0">
              <a:solidFill>
                <a:srgbClr val="000000"/>
              </a:solidFill>
              <a:latin typeface="Times New Roman" panose="02020603050405020304" pitchFamily="18" charset="0"/>
            </a:endParaRPr>
          </a:p>
          <a:p>
            <a:pPr marL="285750" indent="-285750" algn="just">
              <a:lnSpc>
                <a:spcPct val="150000"/>
              </a:lnSpc>
              <a:buFont typeface="Wingdings" panose="05000000000000000000" pitchFamily="2" charset="2"/>
              <a:buChar char="Ø"/>
            </a:pPr>
            <a:r>
              <a:rPr lang="en-US" dirty="0">
                <a:solidFill>
                  <a:srgbClr val="000000"/>
                </a:solidFill>
                <a:latin typeface="Times New Roman" panose="02020603050405020304" pitchFamily="18" charset="0"/>
              </a:rPr>
              <a:t>Plant material is embedded in drying medium (sand) in a container and exposed to the sun daily to facilitate rapid dehydration. In India, open sun drying is followed for drying many flowers. Flowers like small zinnias, marigolds, pansies, and pompon chrysanthemum embedded in sand upside down fashion and kept in the Sun would dry in a day or two. For </a:t>
            </a:r>
            <a:r>
              <a:rPr lang="en-US" dirty="0" err="1">
                <a:solidFill>
                  <a:srgbClr val="000000"/>
                </a:solidFill>
                <a:latin typeface="Times New Roman" panose="02020603050405020304" pitchFamily="18" charset="0"/>
              </a:rPr>
              <a:t>Gomphrena</a:t>
            </a:r>
            <a:r>
              <a:rPr lang="en-US" dirty="0">
                <a:solidFill>
                  <a:srgbClr val="000000"/>
                </a:solidFill>
                <a:latin typeface="Times New Roman" panose="02020603050405020304" pitchFamily="18" charset="0"/>
              </a:rPr>
              <a:t>, Zinnia and French marigold it would take 3-4 days. Open sun drying is followed for corn flowers, custard apple (small), </a:t>
            </a:r>
            <a:r>
              <a:rPr lang="en-US" dirty="0" err="1">
                <a:solidFill>
                  <a:srgbClr val="000000"/>
                </a:solidFill>
                <a:latin typeface="Times New Roman" panose="02020603050405020304" pitchFamily="18" charset="0"/>
              </a:rPr>
              <a:t>Casuarina</a:t>
            </a:r>
            <a:r>
              <a:rPr lang="en-US" dirty="0">
                <a:solidFill>
                  <a:srgbClr val="000000"/>
                </a:solidFill>
                <a:latin typeface="Times New Roman" panose="02020603050405020304" pitchFamily="18" charset="0"/>
              </a:rPr>
              <a:t> pods, mini coconut, eucalyptus, evergreen cones, </a:t>
            </a:r>
            <a:r>
              <a:rPr lang="en-US" dirty="0" err="1">
                <a:solidFill>
                  <a:srgbClr val="000000"/>
                </a:solidFill>
                <a:latin typeface="Times New Roman" panose="02020603050405020304" pitchFamily="18" charset="0"/>
              </a:rPr>
              <a:t>gomphrena</a:t>
            </a:r>
            <a:r>
              <a:rPr lang="en-US" dirty="0">
                <a:solidFill>
                  <a:srgbClr val="000000"/>
                </a:solidFill>
                <a:latin typeface="Times New Roman" panose="02020603050405020304" pitchFamily="18" charset="0"/>
              </a:rPr>
              <a:t>, gourds, pomegranates, poppy pods, lotus pods, </a:t>
            </a:r>
            <a:r>
              <a:rPr lang="en-US" dirty="0" err="1">
                <a:solidFill>
                  <a:srgbClr val="000000"/>
                </a:solidFill>
                <a:latin typeface="Times New Roman" panose="02020603050405020304" pitchFamily="18" charset="0"/>
              </a:rPr>
              <a:t>typha</a:t>
            </a:r>
            <a:r>
              <a:rPr lang="en-US" dirty="0">
                <a:solidFill>
                  <a:srgbClr val="000000"/>
                </a:solidFill>
                <a:latin typeface="Times New Roman" panose="02020603050405020304" pitchFamily="18" charset="0"/>
              </a:rPr>
              <a:t> heads, palm leaves, grass ear </a:t>
            </a:r>
            <a:r>
              <a:rPr lang="en-US" dirty="0" smtClean="0">
                <a:solidFill>
                  <a:srgbClr val="000000"/>
                </a:solidFill>
                <a:latin typeface="Times New Roman" panose="02020603050405020304" pitchFamily="18" charset="0"/>
              </a:rPr>
              <a:t>heads.</a:t>
            </a:r>
          </a:p>
          <a:p>
            <a:pPr algn="just">
              <a:lnSpc>
                <a:spcPct val="150000"/>
              </a:lnSpc>
            </a:pPr>
            <a:r>
              <a:rPr lang="en-US" b="1" dirty="0" smtClean="0">
                <a:solidFill>
                  <a:srgbClr val="000000"/>
                </a:solidFill>
                <a:latin typeface="Times New Roman" panose="02020603050405020304" pitchFamily="18" charset="0"/>
              </a:rPr>
              <a:t>iii</a:t>
            </a:r>
            <a:r>
              <a:rPr lang="en-US" b="1" dirty="0">
                <a:solidFill>
                  <a:srgbClr val="000000"/>
                </a:solidFill>
                <a:latin typeface="Times New Roman" panose="02020603050405020304" pitchFamily="18" charset="0"/>
              </a:rPr>
              <a:t>. Oven drying</a:t>
            </a:r>
          </a:p>
          <a:p>
            <a:pPr marL="285750" indent="-285750" algn="just">
              <a:lnSpc>
                <a:spcPct val="150000"/>
              </a:lnSpc>
              <a:buFont typeface="Wingdings" panose="05000000000000000000" pitchFamily="2" charset="2"/>
              <a:buChar char="Ø"/>
            </a:pPr>
            <a:r>
              <a:rPr lang="en-US" dirty="0">
                <a:solidFill>
                  <a:srgbClr val="000000"/>
                </a:solidFill>
                <a:latin typeface="Times New Roman" panose="02020603050405020304" pitchFamily="18" charset="0"/>
              </a:rPr>
              <a:t>Electrically operated hot air oven at a controlled temperature of 40-50 </a:t>
            </a:r>
            <a:r>
              <a:rPr lang="en-US" dirty="0" err="1" smtClean="0">
                <a:solidFill>
                  <a:srgbClr val="000000"/>
                </a:solidFill>
                <a:latin typeface="Times New Roman" panose="02020603050405020304" pitchFamily="18" charset="0"/>
              </a:rPr>
              <a:t>oC</a:t>
            </a:r>
            <a:r>
              <a:rPr lang="en-US" dirty="0" smtClean="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is used for drying flowers in an embedded condition. Chrysanthemum, </a:t>
            </a:r>
            <a:r>
              <a:rPr lang="en-US" dirty="0" err="1">
                <a:solidFill>
                  <a:srgbClr val="000000"/>
                </a:solidFill>
                <a:latin typeface="Times New Roman" panose="02020603050405020304" pitchFamily="18" charset="0"/>
              </a:rPr>
              <a:t>dombeya</a:t>
            </a:r>
            <a:r>
              <a:rPr lang="en-US" dirty="0">
                <a:solidFill>
                  <a:srgbClr val="000000"/>
                </a:solidFill>
                <a:latin typeface="Times New Roman" panose="02020603050405020304" pitchFamily="18" charset="0"/>
              </a:rPr>
              <a:t>, gerbera, and </a:t>
            </a:r>
            <a:r>
              <a:rPr lang="en-US" dirty="0" err="1">
                <a:solidFill>
                  <a:srgbClr val="000000"/>
                </a:solidFill>
                <a:latin typeface="Times New Roman" panose="02020603050405020304" pitchFamily="18" charset="0"/>
              </a:rPr>
              <a:t>limonium</a:t>
            </a:r>
            <a:r>
              <a:rPr lang="en-US" dirty="0">
                <a:solidFill>
                  <a:srgbClr val="000000"/>
                </a:solidFill>
                <a:latin typeface="Times New Roman" panose="02020603050405020304" pitchFamily="18" charset="0"/>
              </a:rPr>
              <a:t> take 48 hours at 45-49 C, French marigold takes 72 hours, African marigold takes 96 hours and </a:t>
            </a:r>
            <a:r>
              <a:rPr lang="en-US" dirty="0" err="1">
                <a:solidFill>
                  <a:srgbClr val="000000"/>
                </a:solidFill>
                <a:latin typeface="Times New Roman" panose="02020603050405020304" pitchFamily="18" charset="0"/>
              </a:rPr>
              <a:t>Nymphaea</a:t>
            </a:r>
            <a:r>
              <a:rPr lang="en-US" dirty="0">
                <a:solidFill>
                  <a:srgbClr val="000000"/>
                </a:solidFill>
                <a:latin typeface="Times New Roman" panose="02020603050405020304" pitchFamily="18" charset="0"/>
              </a:rPr>
              <a:t> takes 120 hours for drying. China aster, delphinium, rose buds and small flowers, and zinnia take 48 hours at 40 - 44 </a:t>
            </a:r>
            <a:r>
              <a:rPr lang="en-US" dirty="0" err="1">
                <a:solidFill>
                  <a:srgbClr val="000000"/>
                </a:solidFill>
                <a:latin typeface="Times New Roman" panose="02020603050405020304" pitchFamily="18" charset="0"/>
              </a:rPr>
              <a:t>o</a:t>
            </a:r>
            <a:r>
              <a:rPr lang="en-US" dirty="0" err="1" smtClean="0">
                <a:solidFill>
                  <a:srgbClr val="000000"/>
                </a:solidFill>
                <a:latin typeface="Times New Roman" panose="02020603050405020304" pitchFamily="18" charset="0"/>
              </a:rPr>
              <a:t>C</a:t>
            </a:r>
            <a:r>
              <a:rPr lang="en-US" dirty="0">
                <a:solidFill>
                  <a:srgbClr val="000000"/>
                </a:solidFill>
                <a:latin typeface="Times New Roman" panose="02020603050405020304" pitchFamily="18" charset="0"/>
              </a:rPr>
              <a:t>, medium and large roses take 72 hours and very large flowers take 96 hours in 40 - 44 </a:t>
            </a:r>
            <a:r>
              <a:rPr lang="en-US" dirty="0" smtClean="0">
                <a:solidFill>
                  <a:srgbClr val="000000"/>
                </a:solidFill>
                <a:latin typeface="Times New Roman" panose="02020603050405020304" pitchFamily="18" charset="0"/>
              </a:rPr>
              <a:t>oc.</a:t>
            </a:r>
            <a:endParaRPr lang="en-US" dirty="0"/>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1" y="6629400"/>
            <a:ext cx="9143999" cy="2286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001000" y="0"/>
            <a:ext cx="1142999" cy="457200"/>
          </a:xfrm>
          <a:prstGeom prst="rect">
            <a:avLst/>
          </a:prstGeom>
        </p:spPr>
      </p:pic>
    </p:spTree>
    <p:extLst>
      <p:ext uri="{BB962C8B-B14F-4D97-AF65-F5344CB8AC3E}">
        <p14:creationId xmlns:p14="http://schemas.microsoft.com/office/powerpoint/2010/main" val="2149032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0"/>
            <a:ext cx="9067800" cy="2197396"/>
          </a:xfrm>
          <a:prstGeom prst="rect">
            <a:avLst/>
          </a:prstGeom>
        </p:spPr>
        <p:txBody>
          <a:bodyPr wrap="square">
            <a:spAutoFit/>
          </a:bodyPr>
          <a:lstStyle/>
          <a:p>
            <a:endParaRPr lang="en-US" sz="2000" dirty="0">
              <a:solidFill>
                <a:srgbClr val="000000"/>
              </a:solidFill>
              <a:latin typeface="Times New Roman" panose="02020603050405020304" pitchFamily="18" charset="0"/>
            </a:endParaRPr>
          </a:p>
          <a:p>
            <a:pPr algn="just">
              <a:lnSpc>
                <a:spcPct val="150000"/>
              </a:lnSpc>
            </a:pPr>
            <a:r>
              <a:rPr lang="en-US" sz="2000" b="1" dirty="0">
                <a:solidFill>
                  <a:srgbClr val="000000"/>
                </a:solidFill>
                <a:latin typeface="Times New Roman" panose="02020603050405020304" pitchFamily="18" charset="0"/>
              </a:rPr>
              <a:t>iv. Embedding method </a:t>
            </a:r>
            <a:endParaRPr lang="en-US" sz="2000" dirty="0">
              <a:solidFill>
                <a:srgbClr val="000000"/>
              </a:solidFill>
              <a:latin typeface="Times New Roman" panose="02020603050405020304" pitchFamily="18" charset="0"/>
            </a:endParaRPr>
          </a:p>
          <a:p>
            <a:pPr algn="just">
              <a:lnSpc>
                <a:spcPct val="150000"/>
              </a:lnSpc>
            </a:pPr>
            <a:r>
              <a:rPr lang="en-US" sz="2000" dirty="0">
                <a:solidFill>
                  <a:srgbClr val="000000"/>
                </a:solidFill>
                <a:latin typeface="Times New Roman" panose="02020603050405020304" pitchFamily="18" charset="0"/>
              </a:rPr>
              <a:t>Embedding the flowers in a granular, desiccating material is probably the most commonly used method and many consider it the best all around method. Several materials may be used, and they vary in cost and the results that they produce. </a:t>
            </a:r>
            <a:endParaRPr lang="en-US" sz="2000" dirty="0"/>
          </a:p>
        </p:txBody>
      </p:sp>
      <p:sp>
        <p:nvSpPr>
          <p:cNvPr id="5" name="Rectangle 4"/>
          <p:cNvSpPr/>
          <p:nvPr/>
        </p:nvSpPr>
        <p:spPr>
          <a:xfrm>
            <a:off x="82062" y="2362200"/>
            <a:ext cx="9067800" cy="3120726"/>
          </a:xfrm>
          <a:prstGeom prst="rect">
            <a:avLst/>
          </a:prstGeom>
        </p:spPr>
        <p:txBody>
          <a:bodyPr wrap="square">
            <a:spAutoFit/>
          </a:bodyPr>
          <a:lstStyle/>
          <a:p>
            <a:endParaRPr lang="en-US" sz="2000" dirty="0">
              <a:solidFill>
                <a:srgbClr val="000000"/>
              </a:solidFill>
              <a:latin typeface="Times New Roman" panose="02020603050405020304" pitchFamily="18" charset="0"/>
            </a:endParaRPr>
          </a:p>
          <a:p>
            <a:pPr algn="just">
              <a:lnSpc>
                <a:spcPct val="150000"/>
              </a:lnSpc>
            </a:pPr>
            <a:r>
              <a:rPr lang="en-US" sz="2000" b="1" dirty="0">
                <a:solidFill>
                  <a:srgbClr val="000000"/>
                </a:solidFill>
                <a:latin typeface="Times New Roman" panose="02020603050405020304" pitchFamily="18" charset="0"/>
              </a:rPr>
              <a:t>v. Microwave oven drying </a:t>
            </a:r>
            <a:endParaRPr lang="en-US" sz="2000" dirty="0">
              <a:solidFill>
                <a:srgbClr val="000000"/>
              </a:solidFill>
              <a:latin typeface="Times New Roman" panose="02020603050405020304" pitchFamily="18" charset="0"/>
            </a:endParaRPr>
          </a:p>
          <a:p>
            <a:pPr algn="just">
              <a:lnSpc>
                <a:spcPct val="150000"/>
              </a:lnSpc>
            </a:pPr>
            <a:r>
              <a:rPr lang="en-US" sz="2000" dirty="0">
                <a:solidFill>
                  <a:srgbClr val="000000"/>
                </a:solidFill>
                <a:latin typeface="Times New Roman" panose="02020603050405020304" pitchFamily="18" charset="0"/>
              </a:rPr>
              <a:t>Electronically produced microwaves liberate moisture from organic substances by agitating the water molecule. It is fast and the results are good. The flowers has to be embedded in silica gel medium in a microwave safe open container along with a small cup with water nearby. Standing time of 10 minutes to few hours is needed after the drying for best results. </a:t>
            </a:r>
            <a:endParaRPr lang="en-US" sz="2000" dirty="0"/>
          </a:p>
        </p:txBody>
      </p:sp>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7" name="Picture 6">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Tree>
    <p:extLst>
      <p:ext uri="{BB962C8B-B14F-4D97-AF65-F5344CB8AC3E}">
        <p14:creationId xmlns:p14="http://schemas.microsoft.com/office/powerpoint/2010/main" val="693252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0"/>
            <a:ext cx="9144000" cy="4659609"/>
          </a:xfrm>
          <a:prstGeom prst="rect">
            <a:avLst/>
          </a:prstGeom>
        </p:spPr>
        <p:txBody>
          <a:bodyPr wrap="square">
            <a:spAutoFit/>
          </a:bodyPr>
          <a:lstStyle/>
          <a:p>
            <a:pPr algn="just">
              <a:lnSpc>
                <a:spcPct val="150000"/>
              </a:lnSpc>
            </a:pPr>
            <a:endParaRPr lang="en-US" sz="2000" dirty="0">
              <a:solidFill>
                <a:srgbClr val="000000"/>
              </a:solidFill>
              <a:latin typeface="Times New Roman" panose="02020603050405020304" pitchFamily="18" charset="0"/>
            </a:endParaRPr>
          </a:p>
          <a:p>
            <a:pPr algn="just">
              <a:lnSpc>
                <a:spcPct val="150000"/>
              </a:lnSpc>
            </a:pPr>
            <a:r>
              <a:rPr lang="en-US" sz="2000" b="1" dirty="0">
                <a:solidFill>
                  <a:srgbClr val="000000"/>
                </a:solidFill>
                <a:latin typeface="Times New Roman" panose="02020603050405020304" pitchFamily="18" charset="0"/>
              </a:rPr>
              <a:t>vi. Glycerin drying (</a:t>
            </a:r>
            <a:r>
              <a:rPr lang="en-US" sz="2000" b="1" dirty="0" err="1">
                <a:solidFill>
                  <a:srgbClr val="000000"/>
                </a:solidFill>
                <a:latin typeface="Times New Roman" panose="02020603050405020304" pitchFamily="18" charset="0"/>
              </a:rPr>
              <a:t>glycerinization</a:t>
            </a:r>
            <a:r>
              <a:rPr lang="en-US" sz="2000" b="1" dirty="0">
                <a:solidFill>
                  <a:srgbClr val="000000"/>
                </a:solidFill>
                <a:latin typeface="Times New Roman" panose="02020603050405020304" pitchFamily="18" charset="0"/>
              </a:rPr>
              <a:t>) </a:t>
            </a:r>
            <a:endParaRPr lang="en-US" sz="2000" dirty="0">
              <a:solidFill>
                <a:srgbClr val="000000"/>
              </a:solidFill>
              <a:latin typeface="Times New Roman" panose="02020603050405020304" pitchFamily="18" charset="0"/>
            </a:endParaRPr>
          </a:p>
          <a:p>
            <a:pPr algn="just">
              <a:lnSpc>
                <a:spcPct val="150000"/>
              </a:lnSpc>
            </a:pPr>
            <a:r>
              <a:rPr lang="en-US" sz="2000" dirty="0">
                <a:solidFill>
                  <a:srgbClr val="000000"/>
                </a:solidFill>
                <a:latin typeface="Times New Roman" panose="02020603050405020304" pitchFamily="18" charset="0"/>
              </a:rPr>
              <a:t>‘</a:t>
            </a:r>
            <a:r>
              <a:rPr lang="en-US" sz="2000" dirty="0" err="1">
                <a:solidFill>
                  <a:srgbClr val="000000"/>
                </a:solidFill>
                <a:latin typeface="Times New Roman" panose="02020603050405020304" pitchFamily="18" charset="0"/>
              </a:rPr>
              <a:t>Glycerinizing</a:t>
            </a:r>
            <a:r>
              <a:rPr lang="en-US" sz="2000" dirty="0">
                <a:solidFill>
                  <a:srgbClr val="000000"/>
                </a:solidFill>
                <a:latin typeface="Times New Roman" panose="02020603050405020304" pitchFamily="18" charset="0"/>
              </a:rPr>
              <a:t>’ is the term used in the ornamental cut flowers and foliage industry to describe the treatment of fresh plant materials with a hygroscopic (water attracting) chemical with the objective of retaining the suppleness of the plant materials. Foliage treated with glycerin keeps almost indefinitely and remains pliable. Glycerin preserves foliage by replacing the natural moisture present in the leaf with a substance that maintains the leaf form, texture and sometimes the </a:t>
            </a:r>
            <a:r>
              <a:rPr lang="en-US" sz="2000" dirty="0" err="1">
                <a:solidFill>
                  <a:srgbClr val="000000"/>
                </a:solidFill>
                <a:latin typeface="Times New Roman" panose="02020603050405020304" pitchFamily="18" charset="0"/>
              </a:rPr>
              <a:t>colour</a:t>
            </a:r>
            <a:r>
              <a:rPr lang="en-US" sz="2000" dirty="0">
                <a:solidFill>
                  <a:srgbClr val="000000"/>
                </a:solidFill>
                <a:latin typeface="Times New Roman" panose="02020603050405020304" pitchFamily="18" charset="0"/>
              </a:rPr>
              <a:t>. Fresh and fairly matured foliage is ideal for </a:t>
            </a:r>
            <a:r>
              <a:rPr lang="en-US" sz="2000" dirty="0" err="1">
                <a:solidFill>
                  <a:srgbClr val="000000"/>
                </a:solidFill>
                <a:latin typeface="Times New Roman" panose="02020603050405020304" pitchFamily="18" charset="0"/>
              </a:rPr>
              <a:t>glycerining</a:t>
            </a:r>
            <a:r>
              <a:rPr lang="en-US" sz="2000" dirty="0">
                <a:solidFill>
                  <a:srgbClr val="000000"/>
                </a:solidFill>
                <a:latin typeface="Times New Roman" panose="02020603050405020304" pitchFamily="18" charset="0"/>
              </a:rPr>
              <a:t>. About 50 per cent of most plant fresh weight is water, but brittleness is usually only a problem if the water content falls below 10 per cent. </a:t>
            </a:r>
            <a:endParaRPr lang="en-US" sz="2000" dirty="0"/>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Tree>
    <p:extLst>
      <p:ext uri="{BB962C8B-B14F-4D97-AF65-F5344CB8AC3E}">
        <p14:creationId xmlns:p14="http://schemas.microsoft.com/office/powerpoint/2010/main" val="1881662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23" y="685800"/>
            <a:ext cx="8991600" cy="4247317"/>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vii. Freeze drying</a:t>
            </a:r>
          </a:p>
          <a:p>
            <a:pPr algn="just">
              <a:lnSpc>
                <a:spcPct val="150000"/>
              </a:lnSpc>
            </a:pPr>
            <a:r>
              <a:rPr lang="en-US" sz="2000" dirty="0">
                <a:latin typeface="Times New Roman" panose="02020603050405020304" pitchFamily="18" charset="0"/>
                <a:cs typeface="Times New Roman" panose="02020603050405020304" pitchFamily="18" charset="0"/>
              </a:rPr>
              <a:t>Freeze dried flowers are fresh flowers that have been specially dried to preserve their natural shape, </a:t>
            </a:r>
            <a:r>
              <a:rPr lang="en-US" sz="2000" dirty="0" err="1">
                <a:latin typeface="Times New Roman" panose="02020603050405020304" pitchFamily="18" charset="0"/>
                <a:cs typeface="Times New Roman" panose="02020603050405020304" pitchFamily="18" charset="0"/>
              </a:rPr>
              <a:t>colour</a:t>
            </a:r>
            <a:r>
              <a:rPr lang="en-US" sz="2000" dirty="0">
                <a:latin typeface="Times New Roman" panose="02020603050405020304" pitchFamily="18" charset="0"/>
                <a:cs typeface="Times New Roman" panose="02020603050405020304" pitchFamily="18" charset="0"/>
              </a:rPr>
              <a:t> and beauty. Freeze drying is accomplished by a process called sublimation. It requires a special freeze-drying machine. It involves first freezing the flowers at (-) 10 </a:t>
            </a:r>
            <a:r>
              <a:rPr lang="en-US" sz="2000" dirty="0" err="1" smtClean="0">
                <a:latin typeface="Times New Roman" panose="02020603050405020304" pitchFamily="18" charset="0"/>
                <a:cs typeface="Times New Roman" panose="02020603050405020304" pitchFamily="18" charset="0"/>
              </a:rPr>
              <a:t>oC</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for at least 12 hours. A vacuum pump slowly pulls the water out of the flowers as a vapor in one chamber, and then the vapor condenses as ice in another chamber. Because of this process, the shape and natural color of the flower is maintained. For Roses it takes 15 – 17 days and for other flowers normally 10 – 12 days. Major flowers dried by this method are roses, carnation, bridal bouquets etc.</a:t>
            </a:r>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Tree>
    <p:extLst>
      <p:ext uri="{BB962C8B-B14F-4D97-AF65-F5344CB8AC3E}">
        <p14:creationId xmlns:p14="http://schemas.microsoft.com/office/powerpoint/2010/main" val="3626156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23" y="533400"/>
            <a:ext cx="9144000" cy="4967385"/>
          </a:xfrm>
          <a:prstGeom prst="rect">
            <a:avLst/>
          </a:prstGeom>
        </p:spPr>
        <p:txBody>
          <a:bodyPr wrap="square">
            <a:spAutoFit/>
          </a:bodyPr>
          <a:lstStyle/>
          <a:p>
            <a:endParaRPr lang="en-US" sz="2000" dirty="0">
              <a:solidFill>
                <a:srgbClr val="000000"/>
              </a:solidFill>
              <a:latin typeface="Times New Roman" panose="02020603050405020304" pitchFamily="18" charset="0"/>
            </a:endParaRPr>
          </a:p>
          <a:p>
            <a:pPr algn="just">
              <a:lnSpc>
                <a:spcPct val="150000"/>
              </a:lnSpc>
            </a:pPr>
            <a:r>
              <a:rPr lang="en-US" sz="2000" b="1" dirty="0">
                <a:solidFill>
                  <a:srgbClr val="000000"/>
                </a:solidFill>
                <a:latin typeface="Times New Roman" panose="02020603050405020304" pitchFamily="18" charset="0"/>
              </a:rPr>
              <a:t>viii. Press drying </a:t>
            </a:r>
            <a:endParaRPr lang="en-US" sz="2000" dirty="0">
              <a:solidFill>
                <a:srgbClr val="000000"/>
              </a:solidFill>
              <a:latin typeface="Times New Roman" panose="02020603050405020304" pitchFamily="18" charset="0"/>
            </a:endParaRPr>
          </a:p>
          <a:p>
            <a:pPr algn="just">
              <a:lnSpc>
                <a:spcPct val="150000"/>
              </a:lnSpc>
            </a:pPr>
            <a:r>
              <a:rPr lang="en-US" sz="2000" dirty="0">
                <a:solidFill>
                  <a:srgbClr val="000000"/>
                </a:solidFill>
                <a:latin typeface="Times New Roman" panose="02020603050405020304" pitchFamily="18" charset="0"/>
              </a:rPr>
              <a:t>Flowers and foliage are placed in-between two folds of newspaper sheets or blotting paper and these sheets are kept one over other and corrugated boards of the same size are placed in between the folded sheets so as to allow the water </a:t>
            </a:r>
            <a:r>
              <a:rPr lang="en-US" sz="2000" dirty="0" err="1">
                <a:solidFill>
                  <a:srgbClr val="000000"/>
                </a:solidFill>
                <a:latin typeface="Times New Roman" panose="02020603050405020304" pitchFamily="18" charset="0"/>
              </a:rPr>
              <a:t>vapour</a:t>
            </a:r>
            <a:r>
              <a:rPr lang="en-US" sz="2000" dirty="0">
                <a:solidFill>
                  <a:srgbClr val="000000"/>
                </a:solidFill>
                <a:latin typeface="Times New Roman" panose="02020603050405020304" pitchFamily="18" charset="0"/>
              </a:rPr>
              <a:t> to escape. The whole bundle is then placed in the plant press, its screws tightened. After 24 hours the bundle is removed to an electric hot air oven for 24 hours at 40-45 </a:t>
            </a:r>
            <a:r>
              <a:rPr lang="en-US" sz="2000" dirty="0" err="1" smtClean="0">
                <a:solidFill>
                  <a:srgbClr val="000000"/>
                </a:solidFill>
                <a:latin typeface="Times New Roman" panose="02020603050405020304" pitchFamily="18" charset="0"/>
              </a:rPr>
              <a:t>oC</a:t>
            </a:r>
            <a:r>
              <a:rPr lang="en-US" sz="2000" dirty="0" err="1">
                <a:solidFill>
                  <a:srgbClr val="000000"/>
                </a:solidFill>
                <a:latin typeface="Times New Roman" panose="02020603050405020304" pitchFamily="18" charset="0"/>
              </a:rPr>
              <a:t>.</a:t>
            </a:r>
            <a:r>
              <a:rPr lang="en-US" sz="2000" dirty="0">
                <a:solidFill>
                  <a:srgbClr val="000000"/>
                </a:solidFill>
                <a:latin typeface="Times New Roman" panose="02020603050405020304" pitchFamily="18" charset="0"/>
              </a:rPr>
              <a:t> The following flowers and foliage are dried by this method. Flowers: Candytuft, Chrysanthemum, Euphorbia, Lantana, Larkspur, </a:t>
            </a:r>
            <a:r>
              <a:rPr lang="en-US" sz="2000" dirty="0" err="1">
                <a:solidFill>
                  <a:srgbClr val="000000"/>
                </a:solidFill>
                <a:latin typeface="Times New Roman" panose="02020603050405020304" pitchFamily="18" charset="0"/>
              </a:rPr>
              <a:t>Mussaenda</a:t>
            </a:r>
            <a:r>
              <a:rPr lang="en-US" sz="2000" dirty="0">
                <a:solidFill>
                  <a:srgbClr val="000000"/>
                </a:solidFill>
                <a:latin typeface="Times New Roman" panose="02020603050405020304" pitchFamily="18" charset="0"/>
              </a:rPr>
              <a:t>, Pansy, </a:t>
            </a:r>
            <a:r>
              <a:rPr lang="en-US" sz="2000" dirty="0" err="1">
                <a:solidFill>
                  <a:srgbClr val="000000"/>
                </a:solidFill>
                <a:latin typeface="Times New Roman" panose="02020603050405020304" pitchFamily="18" charset="0"/>
              </a:rPr>
              <a:t>Pentas</a:t>
            </a:r>
            <a:r>
              <a:rPr lang="en-US" sz="2000" dirty="0">
                <a:solidFill>
                  <a:srgbClr val="000000"/>
                </a:solidFill>
                <a:latin typeface="Times New Roman" panose="02020603050405020304" pitchFamily="18" charset="0"/>
              </a:rPr>
              <a:t>, Rose and Verbena, and Foliage: </a:t>
            </a:r>
            <a:r>
              <a:rPr lang="en-US" sz="2000" dirty="0" err="1">
                <a:solidFill>
                  <a:srgbClr val="000000"/>
                </a:solidFill>
                <a:latin typeface="Times New Roman" panose="02020603050405020304" pitchFamily="18" charset="0"/>
              </a:rPr>
              <a:t>Thuja</a:t>
            </a:r>
            <a:r>
              <a:rPr lang="en-US" sz="2000" dirty="0">
                <a:solidFill>
                  <a:srgbClr val="000000"/>
                </a:solidFill>
                <a:latin typeface="Times New Roman" panose="02020603050405020304" pitchFamily="18" charset="0"/>
              </a:rPr>
              <a:t>, </a:t>
            </a:r>
            <a:r>
              <a:rPr lang="en-US" sz="2000" dirty="0" err="1">
                <a:solidFill>
                  <a:srgbClr val="000000"/>
                </a:solidFill>
                <a:latin typeface="Times New Roman" panose="02020603050405020304" pitchFamily="18" charset="0"/>
              </a:rPr>
              <a:t>Taxodium</a:t>
            </a:r>
            <a:r>
              <a:rPr lang="en-US" sz="2000" dirty="0">
                <a:solidFill>
                  <a:srgbClr val="000000"/>
                </a:solidFill>
                <a:latin typeface="Times New Roman" panose="02020603050405020304" pitchFamily="18" charset="0"/>
              </a:rPr>
              <a:t>, Marigold, </a:t>
            </a:r>
            <a:r>
              <a:rPr lang="en-US" sz="2000" dirty="0" err="1">
                <a:solidFill>
                  <a:srgbClr val="000000"/>
                </a:solidFill>
                <a:latin typeface="Times New Roman" panose="02020603050405020304" pitchFamily="18" charset="0"/>
              </a:rPr>
              <a:t>Grevillea</a:t>
            </a:r>
            <a:r>
              <a:rPr lang="en-US" sz="2000" dirty="0">
                <a:solidFill>
                  <a:srgbClr val="000000"/>
                </a:solidFill>
                <a:latin typeface="Times New Roman" panose="02020603050405020304" pitchFamily="18" charset="0"/>
              </a:rPr>
              <a:t>, Rose, Ferns, </a:t>
            </a:r>
            <a:r>
              <a:rPr lang="en-US" sz="2000" dirty="0" err="1">
                <a:solidFill>
                  <a:srgbClr val="000000"/>
                </a:solidFill>
                <a:latin typeface="Times New Roman" panose="02020603050405020304" pitchFamily="18" charset="0"/>
              </a:rPr>
              <a:t>Casuarina</a:t>
            </a:r>
            <a:r>
              <a:rPr lang="en-US" sz="2000" dirty="0">
                <a:solidFill>
                  <a:srgbClr val="000000"/>
                </a:solidFill>
                <a:latin typeface="Times New Roman" panose="02020603050405020304" pitchFamily="18" charset="0"/>
              </a:rPr>
              <a:t>, Silver oak and Grasses </a:t>
            </a:r>
            <a:endParaRPr lang="en-US" sz="2000" dirty="0"/>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Tree>
    <p:extLst>
      <p:ext uri="{BB962C8B-B14F-4D97-AF65-F5344CB8AC3E}">
        <p14:creationId xmlns:p14="http://schemas.microsoft.com/office/powerpoint/2010/main" val="3672021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967</TotalTime>
  <Words>2105</Words>
  <Application>Microsoft Office PowerPoint</Application>
  <PresentationFormat>On-screen Show (4:3)</PresentationFormat>
  <Paragraphs>63</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Nitharwal</dc:creator>
  <cp:lastModifiedBy>Mahendra</cp:lastModifiedBy>
  <cp:revision>178</cp:revision>
  <cp:lastPrinted>2024-02-10T08:58:42Z</cp:lastPrinted>
  <dcterms:created xsi:type="dcterms:W3CDTF">2019-11-14T04:58:58Z</dcterms:created>
  <dcterms:modified xsi:type="dcterms:W3CDTF">2024-04-17T08:52:01Z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2013-11-12T00:00:00Z</vt:filetime>
  </property>
  <property fmtid="{D5CDD505-2E9C-101B-9397-08002B2CF9AE}" pid="3" name="Creator">
    <vt:lpwstr>Microsoft® Office PowerPoint® 2007</vt:lpwstr>
  </property>
  <property fmtid="{D5CDD505-2E9C-101B-9397-08002B2CF9AE}" pid="4" name="LastSaved">
    <vt:filetime>2019-11-14T00:00:00Z</vt:filetime>
  </property>
</Properties>
</file>